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20"/>
  </p:notesMasterIdLst>
  <p:sldIdLst>
    <p:sldId id="347" r:id="rId3"/>
    <p:sldId id="350" r:id="rId4"/>
    <p:sldId id="296" r:id="rId5"/>
    <p:sldId id="351" r:id="rId6"/>
    <p:sldId id="352" r:id="rId7"/>
    <p:sldId id="353" r:id="rId8"/>
    <p:sldId id="354" r:id="rId9"/>
    <p:sldId id="366" r:id="rId10"/>
    <p:sldId id="355" r:id="rId11"/>
    <p:sldId id="345" r:id="rId12"/>
    <p:sldId id="358" r:id="rId13"/>
    <p:sldId id="359" r:id="rId14"/>
    <p:sldId id="360" r:id="rId15"/>
    <p:sldId id="361" r:id="rId16"/>
    <p:sldId id="362" r:id="rId17"/>
    <p:sldId id="363" r:id="rId18"/>
    <p:sldId id="349"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90"/>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17</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dirty="0">
                <a:solidFill>
                  <a:srgbClr val="D60093"/>
                </a:solidFill>
                <a:latin typeface="隶书" panose="02010509060101010101" pitchFamily="49" charset="-122"/>
                <a:ea typeface="隶书" panose="02010509060101010101" pitchFamily="49" charset="-122"/>
              </a:rPr>
              <a:t>Section A (2a-2e)</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837910"/>
            <a:ext cx="11430000" cy="17125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Some students are talking about doing chores in their families.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3" name="表格 2"/>
          <p:cNvGraphicFramePr>
            <a:graphicFrameLocks noGrp="1" noChangeAspect="1"/>
          </p:cNvGraphicFramePr>
          <p:nvPr>
            <p:extLst>
              <p:ext uri="{D42A27DB-BD31-4B8C-83A1-F6EECF244321}">
                <p14:modId xmlns:p14="http://schemas.microsoft.com/office/powerpoint/2010/main" val="594362695"/>
              </p:ext>
            </p:extLst>
          </p:nvPr>
        </p:nvGraphicFramePr>
        <p:xfrm>
          <a:off x="381000" y="2618799"/>
          <a:ext cx="11430000" cy="2133600"/>
        </p:xfrm>
        <a:graphic>
          <a:graphicData uri="http://schemas.openxmlformats.org/drawingml/2006/table">
            <a:tbl>
              <a:tblPr firstRow="1" firstCol="1" bandRow="1"/>
              <a:tblGrid>
                <a:gridCol w="11430000"/>
              </a:tblGrid>
              <a:tr h="0">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Jenny</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My father is strict with us.He thinks everyone in the family should help out with the chores.My sister and I are our parents’ great helpers.My sister helps do the dishes and sweep the floor.My job is to take out the rubbish and clean the living room.</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noChangeAspect="1"/>
          </p:cNvGraphicFramePr>
          <p:nvPr>
            <p:extLst>
              <p:ext uri="{D42A27DB-BD31-4B8C-83A1-F6EECF244321}">
                <p14:modId xmlns:p14="http://schemas.microsoft.com/office/powerpoint/2010/main" val="329645905"/>
              </p:ext>
            </p:extLst>
          </p:nvPr>
        </p:nvGraphicFramePr>
        <p:xfrm>
          <a:off x="381000" y="820821"/>
          <a:ext cx="11430000" cy="4693920"/>
        </p:xfrm>
        <a:graphic>
          <a:graphicData uri="http://schemas.openxmlformats.org/drawingml/2006/table">
            <a:tbl>
              <a:tblPr firstRow="1" firstCol="1" bandRow="1"/>
              <a:tblGrid>
                <a:gridCol w="11430000"/>
              </a:tblGrid>
              <a:tr h="0">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Allan</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 my family, my brother and I don’t do too many chores.I only make my bed and my brother folds his clothes.In fact, my mum does most of the chores although she is busy.Many people say we are </a:t>
                      </a:r>
                      <a:r>
                        <a:rPr lang="en-US"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spoiled</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.But my mum thinks children should spend a lot of time studying instead of doing chores.I agree with her.</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Grace</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have a sister and she is eight years older than me.She is independent and she used to do the chores in my family.But she went to another country to go to college last year.So I took over the job and started to do the chores.I think I’ve learned a lot from doing housework.</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56049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377633"/>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.What kind of chores does Jenny’s sister do at home?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A.She takes out the rubbish.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B.She makes the bed.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C.She sweeps the floor.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does the underlined word“spoiled” probably mean in Chinese?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宠坏的</a:t>
            </a:r>
            <a:r>
              <a:rPr lang="en-US" altLang="zh-CN" sz="2800">
                <a:solidFill>
                  <a:srgbClr val="000000"/>
                </a:solidFill>
                <a:latin typeface="Times New Roman" panose="02020603050405020304" pitchFamily="18" charset="0"/>
                <a:cs typeface="Times New Roman" panose="02020603050405020304" pitchFamily="18" charset="0"/>
              </a:rPr>
              <a:t>	B.</a:t>
            </a:r>
            <a:r>
              <a:rPr lang="zh-CN" altLang="zh-CN" sz="2800">
                <a:solidFill>
                  <a:srgbClr val="000000"/>
                </a:solidFill>
                <a:latin typeface="Times New Roman" panose="02020603050405020304" pitchFamily="18" charset="0"/>
                <a:cs typeface="Times New Roman" panose="02020603050405020304" pitchFamily="18" charset="0"/>
              </a:rPr>
              <a:t>负责的</a:t>
            </a:r>
            <a:r>
              <a:rPr lang="en-US" altLang="zh-CN" sz="2800">
                <a:solidFill>
                  <a:srgbClr val="000000"/>
                </a:solidFill>
                <a:latin typeface="Times New Roman" panose="02020603050405020304" pitchFamily="18" charset="0"/>
                <a:cs typeface="Times New Roman" panose="02020603050405020304" pitchFamily="18" charset="0"/>
              </a:rPr>
              <a:t>	C.</a:t>
            </a:r>
            <a:r>
              <a:rPr lang="zh-CN" altLang="zh-CN" sz="2800">
                <a:solidFill>
                  <a:srgbClr val="000000"/>
                </a:solidFill>
                <a:latin typeface="Times New Roman" panose="02020603050405020304" pitchFamily="18" charset="0"/>
                <a:cs typeface="Times New Roman" panose="02020603050405020304" pitchFamily="18" charset="0"/>
              </a:rPr>
              <a:t>感激</a:t>
            </a:r>
            <a:r>
              <a:rPr lang="zh-CN" altLang="zh-CN" sz="2800" smtClean="0">
                <a:solidFill>
                  <a:srgbClr val="000000"/>
                </a:solidFill>
                <a:latin typeface="Times New Roman" panose="02020603050405020304" pitchFamily="18" charset="0"/>
                <a:cs typeface="Times New Roman" panose="02020603050405020304" pitchFamily="18" charset="0"/>
              </a:rPr>
              <a:t>的</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252080" y="1491758"/>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4" name="矩形 3"/>
          <p:cNvSpPr/>
          <p:nvPr/>
        </p:nvSpPr>
        <p:spPr>
          <a:xfrm>
            <a:off x="10553491" y="3669879"/>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Tree>
    <p:extLst>
      <p:ext uri="{BB962C8B-B14F-4D97-AF65-F5344CB8AC3E}">
        <p14:creationId xmlns:p14="http://schemas.microsoft.com/office/powerpoint/2010/main" val="377024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25860"/>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.Why did Grace start to do the chores?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A.Because she was an independent girl at home.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B.Because her sister moved to another country.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C.Because she thought doing chores was interesting.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.Which of the following is TRUE according to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A.Jenny seldom help her parents do chores.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B.Jenny has a brother but she doesn’t have a sister.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C.The passage is about three students’ ideas about doing chores.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207523" y="813663"/>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5" name="矩形 4"/>
          <p:cNvSpPr/>
          <p:nvPr/>
        </p:nvSpPr>
        <p:spPr>
          <a:xfrm>
            <a:off x="9300044" y="2982503"/>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3645405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91738"/>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二、完形填空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从短文后各题所给的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选出可以填入空白处的最佳选项。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Should students do chores?Lots of people think it is not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for students to do chores.They should spend more time on their study.But I don’t think so.I think doing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is good for us.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Now most students don’t get enough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.We sit on the chair all day to study and play on our phones.Some of us even have obesity (</a:t>
            </a:r>
            <a:r>
              <a:rPr lang="zh-CN" altLang="zh-CN" sz="2800">
                <a:solidFill>
                  <a:srgbClr val="000000"/>
                </a:solidFill>
                <a:latin typeface="Times New Roman" panose="02020603050405020304" pitchFamily="18" charset="0"/>
                <a:cs typeface="Times New Roman" panose="02020603050405020304" pitchFamily="18" charset="0"/>
              </a:rPr>
              <a:t>肥胖症</a:t>
            </a:r>
            <a:r>
              <a:rPr lang="en-US" altLang="zh-CN" sz="2800">
                <a:solidFill>
                  <a:srgbClr val="000000"/>
                </a:solidFill>
                <a:latin typeface="Times New Roman" panose="02020603050405020304" pitchFamily="18" charset="0"/>
                <a:cs typeface="Times New Roman" panose="02020603050405020304" pitchFamily="18" charset="0"/>
              </a:rPr>
              <a:t>).Doing chores, such as washing clothes and sweeping the floor, can make us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around for a while.We can relax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85339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30717"/>
            <a:ext cx="11430000" cy="507344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Doing chores is not only good for us, but also good for our parents.They must be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6</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after work and might not want to do the chores.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we help with them, they will be very happy!In fact, all the family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not just our parents, should share the chores.It shows our love for the family.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More than that, doing chores can help us improve our life skills.We can’t live with our parents forever.In the future, we will go to college and even live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when we start working.Having skills like cooking and cleaning will help us lead a good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In a word, I would say doing chores has no bad things, only good things.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813498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17077"/>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.A.necessary	B.easy	</a:t>
            </a:r>
            <a:r>
              <a:rPr lang="en-US" altLang="zh-CN" sz="2800" smtClean="0">
                <a:solidFill>
                  <a:srgbClr val="000000"/>
                </a:solidFill>
                <a:latin typeface="Times New Roman" panose="02020603050405020304" pitchFamily="18" charset="0"/>
                <a:cs typeface="Times New Roman" panose="02020603050405020304" pitchFamily="18" charset="0"/>
              </a:rPr>
              <a:t>	C.possible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.A.sports	B.homework	C.chores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.A.time	B.housework	C.exercise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.A.look	B.show	C.move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.A.myself	B.yourselves	C.ourselves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.A.tired	B.excited	C.relaxed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.A.Until	B.After	C.If</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.A.members	B.dreams	C.problems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.A.once	B.yet	</a:t>
            </a:r>
            <a:r>
              <a:rPr lang="en-US" altLang="zh-CN" sz="2800" smtClean="0">
                <a:solidFill>
                  <a:srgbClr val="000000"/>
                </a:solidFill>
                <a:latin typeface="Times New Roman" panose="02020603050405020304" pitchFamily="18" charset="0"/>
                <a:cs typeface="Times New Roman" panose="02020603050405020304" pitchFamily="18" charset="0"/>
              </a:rPr>
              <a:t>	C.alone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.A.way	B.life	</a:t>
            </a:r>
            <a:r>
              <a:rPr lang="en-US" altLang="zh-CN" sz="2800" smtClean="0">
                <a:solidFill>
                  <a:srgbClr val="000000"/>
                </a:solidFill>
                <a:latin typeface="Times New Roman" panose="02020603050405020304" pitchFamily="18" charset="0"/>
                <a:cs typeface="Times New Roman" panose="02020603050405020304" pitchFamily="18" charset="0"/>
              </a:rPr>
              <a:t>	C.idea</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823051"/>
            <a:ext cx="4510017"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ACCCC</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6</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10</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ACACB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50469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990313"/>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1</a:t>
            </a:r>
            <a:r>
              <a:rPr lang="en-US" altLang="zh-CN" sz="2800" dirty="0">
                <a:solidFill>
                  <a:srgbClr val="000000"/>
                </a:solidFill>
                <a:latin typeface="Times New Roman" panose="02020603050405020304" pitchFamily="18" charset="0"/>
                <a:cs typeface="Times New Roman" panose="02020603050405020304" pitchFamily="18" charset="0"/>
              </a:rPr>
              <a:t>.The </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 of the new teacher made the students </a:t>
            </a:r>
            <a:r>
              <a:rPr lang="en-US" altLang="zh-CN" sz="2800" dirty="0" err="1">
                <a:solidFill>
                  <a:srgbClr val="000000"/>
                </a:solidFill>
                <a:latin typeface="Times New Roman" panose="02020603050405020304" pitchFamily="18" charset="0"/>
                <a:cs typeface="Times New Roman" panose="02020603050405020304" pitchFamily="18" charset="0"/>
              </a:rPr>
              <a:t>happy.They</a:t>
            </a:r>
            <a:r>
              <a:rPr lang="en-US" altLang="zh-CN" sz="2800">
                <a:solidFill>
                  <a:srgbClr val="000000"/>
                </a:solidFill>
                <a:latin typeface="Times New Roman" panose="02020603050405020304" pitchFamily="18" charset="0"/>
                <a:cs typeface="Times New Roman" panose="02020603050405020304" pitchFamily="18" charset="0"/>
              </a:rPr>
              <a:t> wanted to talk to her.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.Please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some salt to the soup.It will be nicer.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.Don’t eat too many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饼干</a:t>
            </a:r>
            <a:r>
              <a:rPr lang="en-US" altLang="zh-CN" sz="2800">
                <a:solidFill>
                  <a:srgbClr val="000000"/>
                </a:solidFill>
                <a:latin typeface="Times New Roman" panose="02020603050405020304" pitchFamily="18" charset="0"/>
                <a:cs typeface="Times New Roman" panose="02020603050405020304" pitchFamily="18" charset="0"/>
              </a:rPr>
              <a:t>) before bedtime. It’s not good for your teeth.</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.Can I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your pen?Mine doesn’t work and I need to write something.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.The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l</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is out of order.We can’t use it to go up and down.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1562614" y="1570142"/>
            <a:ext cx="112082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arrival</a:t>
            </a:r>
            <a:endParaRPr lang="zh-CN" altLang="en-US" sz="2800"/>
          </a:p>
        </p:txBody>
      </p:sp>
      <p:sp>
        <p:nvSpPr>
          <p:cNvPr id="18" name="矩形 17"/>
          <p:cNvSpPr>
            <a:spLocks noChangeAspect="1"/>
          </p:cNvSpPr>
          <p:nvPr/>
        </p:nvSpPr>
        <p:spPr>
          <a:xfrm>
            <a:off x="2004403" y="2691742"/>
            <a:ext cx="70243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add</a:t>
            </a:r>
            <a:endParaRPr lang="zh-CN" altLang="en-US" sz="2800"/>
          </a:p>
        </p:txBody>
      </p:sp>
      <p:sp>
        <p:nvSpPr>
          <p:cNvPr id="19" name="矩形 18"/>
          <p:cNvSpPr>
            <a:spLocks noChangeAspect="1"/>
          </p:cNvSpPr>
          <p:nvPr/>
        </p:nvSpPr>
        <p:spPr>
          <a:xfrm>
            <a:off x="3979024" y="3230462"/>
            <a:ext cx="127951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biscuits</a:t>
            </a:r>
            <a:endParaRPr lang="zh-CN" altLang="en-US" sz="2800"/>
          </a:p>
        </p:txBody>
      </p:sp>
      <p:sp>
        <p:nvSpPr>
          <p:cNvPr id="20" name="矩形 19"/>
          <p:cNvSpPr>
            <a:spLocks noChangeAspect="1"/>
          </p:cNvSpPr>
          <p:nvPr/>
        </p:nvSpPr>
        <p:spPr>
          <a:xfrm>
            <a:off x="2123024" y="4319522"/>
            <a:ext cx="122341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borrow</a:t>
            </a:r>
            <a:endParaRPr lang="zh-CN" altLang="en-US" sz="2800"/>
          </a:p>
        </p:txBody>
      </p:sp>
      <p:sp>
        <p:nvSpPr>
          <p:cNvPr id="21" name="矩形 20"/>
          <p:cNvSpPr>
            <a:spLocks noChangeAspect="1"/>
          </p:cNvSpPr>
          <p:nvPr/>
        </p:nvSpPr>
        <p:spPr>
          <a:xfrm>
            <a:off x="1640138" y="5458819"/>
            <a:ext cx="60305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lift</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63992"/>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我迫不及待地要给他们展示我们的新房子。</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them </a:t>
            </a:r>
            <a:r>
              <a:rPr lang="en-US" altLang="zh-CN" sz="2800">
                <a:solidFill>
                  <a:srgbClr val="000000"/>
                </a:solidFill>
                <a:latin typeface="Times New Roman" panose="02020603050405020304" pitchFamily="18" charset="0"/>
                <a:cs typeface="Times New Roman" panose="02020603050405020304" pitchFamily="18" charset="0"/>
              </a:rPr>
              <a:t>our new house.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我们需要为他们的到来做准备。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 need to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for </a:t>
            </a:r>
            <a:r>
              <a:rPr lang="en-US" altLang="zh-CN" sz="2800">
                <a:solidFill>
                  <a:srgbClr val="000000"/>
                </a:solidFill>
                <a:latin typeface="Times New Roman" panose="02020603050405020304" pitchFamily="18" charset="0"/>
                <a:cs typeface="Times New Roman" panose="02020603050405020304" pitchFamily="18" charset="0"/>
              </a:rPr>
              <a:t>their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你能帮我打扫一下我们的房间吗</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Can you help me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our </a:t>
            </a:r>
            <a:r>
              <a:rPr lang="en-US" altLang="zh-CN" sz="2800">
                <a:solidFill>
                  <a:srgbClr val="000000"/>
                </a:solidFill>
                <a:latin typeface="Times New Roman" panose="02020603050405020304" pitchFamily="18" charset="0"/>
                <a:cs typeface="Times New Roman" panose="02020603050405020304" pitchFamily="18" charset="0"/>
              </a:rPr>
              <a:t>room?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059180" y="2094125"/>
            <a:ext cx="6049990"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can’t </a:t>
            </a:r>
            <a:r>
              <a:rPr lang="en-US" altLang="zh-CN" sz="2800" smtClean="0">
                <a:solidFill>
                  <a:srgbClr val="FF0000"/>
                </a:solidFill>
                <a:latin typeface="Times New Roman" panose="02020603050405020304" pitchFamily="18" charset="0"/>
              </a:rPr>
              <a:t>           wait             to              show</a:t>
            </a:r>
            <a:endParaRPr lang="zh-CN" altLang="en-US" sz="2800"/>
          </a:p>
        </p:txBody>
      </p:sp>
      <p:sp>
        <p:nvSpPr>
          <p:cNvPr id="4" name="矩形 3"/>
          <p:cNvSpPr>
            <a:spLocks noChangeAspect="1"/>
          </p:cNvSpPr>
          <p:nvPr/>
        </p:nvSpPr>
        <p:spPr>
          <a:xfrm>
            <a:off x="2703046" y="3183162"/>
            <a:ext cx="240642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get </a:t>
            </a:r>
            <a:r>
              <a:rPr lang="en-US" altLang="zh-CN" sz="2800" smtClean="0">
                <a:solidFill>
                  <a:srgbClr val="FF0000"/>
                </a:solidFill>
                <a:latin typeface="Times New Roman" panose="02020603050405020304" pitchFamily="18" charset="0"/>
              </a:rPr>
              <a:t>          ready</a:t>
            </a:r>
            <a:endParaRPr lang="zh-CN" altLang="en-US" sz="2800"/>
          </a:p>
        </p:txBody>
      </p:sp>
      <p:sp>
        <p:nvSpPr>
          <p:cNvPr id="5" name="矩形 4"/>
          <p:cNvSpPr>
            <a:spLocks noChangeAspect="1"/>
          </p:cNvSpPr>
          <p:nvPr/>
        </p:nvSpPr>
        <p:spPr>
          <a:xfrm>
            <a:off x="7531899" y="3203710"/>
            <a:ext cx="112082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arrival</a:t>
            </a:r>
            <a:endParaRPr lang="zh-CN" altLang="en-US" sz="2800"/>
          </a:p>
        </p:txBody>
      </p:sp>
      <p:sp>
        <p:nvSpPr>
          <p:cNvPr id="6" name="矩形 5"/>
          <p:cNvSpPr>
            <a:spLocks noChangeAspect="1"/>
          </p:cNvSpPr>
          <p:nvPr/>
        </p:nvSpPr>
        <p:spPr>
          <a:xfrm>
            <a:off x="3489688" y="4276490"/>
            <a:ext cx="237597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clean </a:t>
            </a:r>
            <a:r>
              <a:rPr lang="en-US" altLang="zh-CN" sz="2800" smtClean="0">
                <a:solidFill>
                  <a:srgbClr val="FF0000"/>
                </a:solidFill>
                <a:latin typeface="Times New Roman" panose="02020603050405020304" pitchFamily="18" charset="0"/>
              </a:rPr>
              <a:t>           up</a:t>
            </a:r>
            <a:endParaRPr lang="zh-CN" altLang="en-US" sz="2800"/>
          </a:p>
        </p:txBody>
      </p:sp>
    </p:spTree>
    <p:extLst>
      <p:ext uri="{BB962C8B-B14F-4D97-AF65-F5344CB8AC3E}">
        <p14:creationId xmlns:p14="http://schemas.microsoft.com/office/powerpoint/2010/main" val="946303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65464"/>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我能把一些花放在窗边吗</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Can I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by </a:t>
            </a:r>
            <a:r>
              <a:rPr lang="en-US" altLang="zh-CN" sz="2800">
                <a:solidFill>
                  <a:srgbClr val="000000"/>
                </a:solidFill>
                <a:latin typeface="Times New Roman" panose="02020603050405020304" pitchFamily="18" charset="0"/>
                <a:cs typeface="Times New Roman" panose="02020603050405020304" pitchFamily="18" charset="0"/>
              </a:rPr>
              <a:t>the window?</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稍后你能带我去花店吗</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没问题。</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you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me to the flower shop later?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712258" y="1831241"/>
            <a:ext cx="4541628"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put </a:t>
            </a:r>
            <a:r>
              <a:rPr lang="en-US" altLang="zh-CN" sz="2800" smtClean="0">
                <a:solidFill>
                  <a:srgbClr val="FF0000"/>
                </a:solidFill>
                <a:latin typeface="Times New Roman" panose="02020603050405020304" pitchFamily="18" charset="0"/>
              </a:rPr>
              <a:t>             some         </a:t>
            </a:r>
            <a:r>
              <a:rPr lang="en-US" altLang="zh-CN" sz="2800">
                <a:solidFill>
                  <a:srgbClr val="FF0000"/>
                </a:solidFill>
                <a:latin typeface="Times New Roman" panose="02020603050405020304" pitchFamily="18" charset="0"/>
              </a:rPr>
              <a:t>flowers</a:t>
            </a:r>
            <a:endParaRPr lang="zh-CN" altLang="en-US" sz="2800"/>
          </a:p>
        </p:txBody>
      </p:sp>
      <p:sp>
        <p:nvSpPr>
          <p:cNvPr id="4" name="矩形 3"/>
          <p:cNvSpPr>
            <a:spLocks noChangeAspect="1"/>
          </p:cNvSpPr>
          <p:nvPr/>
        </p:nvSpPr>
        <p:spPr>
          <a:xfrm>
            <a:off x="1311566" y="3485380"/>
            <a:ext cx="106150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Could</a:t>
            </a:r>
            <a:endParaRPr lang="zh-CN" altLang="en-US" sz="2800"/>
          </a:p>
        </p:txBody>
      </p:sp>
      <p:sp>
        <p:nvSpPr>
          <p:cNvPr id="5" name="矩形 4"/>
          <p:cNvSpPr>
            <a:spLocks noChangeAspect="1"/>
          </p:cNvSpPr>
          <p:nvPr/>
        </p:nvSpPr>
        <p:spPr>
          <a:xfrm>
            <a:off x="4229427" y="3485380"/>
            <a:ext cx="78098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take</a:t>
            </a:r>
            <a:endParaRPr lang="zh-CN" altLang="en-US" sz="2800"/>
          </a:p>
        </p:txBody>
      </p:sp>
      <p:sp>
        <p:nvSpPr>
          <p:cNvPr id="6" name="矩形 5"/>
          <p:cNvSpPr>
            <a:spLocks noChangeAspect="1"/>
          </p:cNvSpPr>
          <p:nvPr/>
        </p:nvSpPr>
        <p:spPr>
          <a:xfrm>
            <a:off x="1321840" y="4027151"/>
            <a:ext cx="352532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No </a:t>
            </a:r>
            <a:r>
              <a:rPr lang="en-US" altLang="zh-CN" sz="2800" smtClean="0">
                <a:solidFill>
                  <a:srgbClr val="FF0000"/>
                </a:solidFill>
                <a:latin typeface="Times New Roman" panose="02020603050405020304" pitchFamily="18" charset="0"/>
              </a:rPr>
              <a:t>                  problem</a:t>
            </a:r>
            <a:endParaRPr lang="zh-CN" altLang="en-US" sz="2800"/>
          </a:p>
        </p:txBody>
      </p:sp>
    </p:spTree>
    <p:extLst>
      <p:ext uri="{BB962C8B-B14F-4D97-AF65-F5344CB8AC3E}">
        <p14:creationId xmlns:p14="http://schemas.microsoft.com/office/powerpoint/2010/main" val="798599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62540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.Grandpa and grandma are visiting us this weekend.(</a:t>
            </a:r>
            <a:r>
              <a:rPr lang="zh-CN" altLang="zh-CN" sz="2800">
                <a:solidFill>
                  <a:srgbClr val="000000"/>
                </a:solidFill>
                <a:latin typeface="Times New Roman" panose="02020603050405020304" pitchFamily="18" charset="0"/>
                <a:cs typeface="Times New Roman" panose="02020603050405020304" pitchFamily="18" charset="0"/>
              </a:rPr>
              <a:t>改为一般疑问句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grandpa and grandma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us this weekend?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.I can help you put the new clock on the wall.(</a:t>
            </a:r>
            <a:r>
              <a:rPr lang="zh-CN" altLang="zh-CN" sz="2800">
                <a:solidFill>
                  <a:srgbClr val="000000"/>
                </a:solidFill>
                <a:latin typeface="Times New Roman" panose="02020603050405020304" pitchFamily="18" charset="0"/>
                <a:cs typeface="Times New Roman" panose="02020603050405020304" pitchFamily="18" charset="0"/>
              </a:rPr>
              <a:t>改为否定句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help you put the new clock on the wall.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.Can you move this chair to their room?(</a:t>
            </a:r>
            <a:r>
              <a:rPr lang="zh-CN" altLang="zh-CN" sz="2800">
                <a:solidFill>
                  <a:srgbClr val="000000"/>
                </a:solidFill>
                <a:latin typeface="Times New Roman" panose="02020603050405020304" pitchFamily="18" charset="0"/>
                <a:cs typeface="Times New Roman" panose="02020603050405020304" pitchFamily="18" charset="0"/>
              </a:rPr>
              <a:t>改为肯定句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this </a:t>
            </a:r>
            <a:r>
              <a:rPr lang="en-US" altLang="zh-CN" sz="2800">
                <a:solidFill>
                  <a:srgbClr val="000000"/>
                </a:solidFill>
                <a:latin typeface="Times New Roman" panose="02020603050405020304" pitchFamily="18" charset="0"/>
                <a:cs typeface="Times New Roman" panose="02020603050405020304" pitchFamily="18" charset="0"/>
              </a:rPr>
              <a:t>chair to their room.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.Add these things to their room.(</a:t>
            </a:r>
            <a:r>
              <a:rPr lang="zh-CN" altLang="zh-CN" sz="2800">
                <a:solidFill>
                  <a:srgbClr val="000000"/>
                </a:solidFill>
                <a:latin typeface="Times New Roman" panose="02020603050405020304" pitchFamily="18" charset="0"/>
                <a:cs typeface="Times New Roman" panose="02020603050405020304" pitchFamily="18" charset="0"/>
              </a:rPr>
              <a:t>改为否定句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these things to their room.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.I have to work from home all day.(</a:t>
            </a:r>
            <a:r>
              <a:rPr lang="zh-CN" altLang="zh-CN" sz="2800">
                <a:solidFill>
                  <a:srgbClr val="000000"/>
                </a:solidFill>
                <a:latin typeface="Times New Roman" panose="02020603050405020304" pitchFamily="18" charset="0"/>
                <a:cs typeface="Times New Roman" panose="02020603050405020304" pitchFamily="18" charset="0"/>
              </a:rPr>
              <a:t>改为一般疑问句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you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work </a:t>
            </a:r>
            <a:r>
              <a:rPr lang="en-US" altLang="zh-CN" sz="2800">
                <a:solidFill>
                  <a:srgbClr val="000000"/>
                </a:solidFill>
                <a:latin typeface="Times New Roman" panose="02020603050405020304" pitchFamily="18" charset="0"/>
                <a:cs typeface="Times New Roman" panose="02020603050405020304" pitchFamily="18" charset="0"/>
              </a:rPr>
              <a:t>from home all day?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023890" y="1348356"/>
            <a:ext cx="723275" cy="609398"/>
          </a:xfrm>
          <a:prstGeom prst="rect">
            <a:avLst/>
          </a:prstGeom>
        </p:spPr>
        <p:txBody>
          <a:bodyPr wrap="square">
            <a:spAutoFit/>
          </a:bodyPr>
          <a:lstStyle/>
          <a:p>
            <a:pPr>
              <a:lnSpc>
                <a:spcPct val="120000"/>
              </a:lnSpc>
            </a:pPr>
            <a:r>
              <a:rPr lang="en-US" altLang="zh-CN" sz="2800" smtClean="0">
                <a:solidFill>
                  <a:srgbClr val="FF0000"/>
                </a:solidFill>
                <a:latin typeface="Times New Roman" panose="02020603050405020304" pitchFamily="18" charset="0"/>
              </a:rPr>
              <a:t>Are</a:t>
            </a:r>
            <a:endParaRPr lang="zh-CN" altLang="en-US" sz="2800"/>
          </a:p>
        </p:txBody>
      </p:sp>
      <p:sp>
        <p:nvSpPr>
          <p:cNvPr id="4" name="矩形 3"/>
          <p:cNvSpPr>
            <a:spLocks noChangeAspect="1"/>
          </p:cNvSpPr>
          <p:nvPr/>
        </p:nvSpPr>
        <p:spPr>
          <a:xfrm>
            <a:off x="6106274" y="1317534"/>
            <a:ext cx="1619354"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visiting</a:t>
            </a:r>
            <a:r>
              <a:rPr lang="zh-CN" altLang="en-US" sz="2800">
                <a:solidFill>
                  <a:srgbClr val="FF0000"/>
                </a:solidFill>
                <a:latin typeface="Times New Roman" panose="02020603050405020304" pitchFamily="18" charset="0"/>
              </a:rPr>
              <a:t>　</a:t>
            </a:r>
            <a:endParaRPr lang="zh-CN" altLang="en-US" sz="2800"/>
          </a:p>
        </p:txBody>
      </p:sp>
      <p:sp>
        <p:nvSpPr>
          <p:cNvPr id="5" name="矩形 4"/>
          <p:cNvSpPr>
            <a:spLocks noChangeAspect="1"/>
          </p:cNvSpPr>
          <p:nvPr/>
        </p:nvSpPr>
        <p:spPr>
          <a:xfrm>
            <a:off x="941697" y="2446329"/>
            <a:ext cx="1246699" cy="609398"/>
          </a:xfrm>
          <a:prstGeom prst="rect">
            <a:avLst/>
          </a:prstGeom>
        </p:spPr>
        <p:txBody>
          <a:bodyPr wrap="square">
            <a:spAutoFit/>
          </a:bodyPr>
          <a:lstStyle/>
          <a:p>
            <a:pPr>
              <a:lnSpc>
                <a:spcPct val="120000"/>
              </a:lnSpc>
            </a:pPr>
            <a:r>
              <a:rPr lang="en-US" altLang="zh-CN" sz="2800">
                <a:solidFill>
                  <a:srgbClr val="FF0000"/>
                </a:solidFill>
                <a:latin typeface="Times New Roman" panose="02020603050405020304" pitchFamily="18" charset="0"/>
              </a:rPr>
              <a:t>can’t</a:t>
            </a:r>
            <a:r>
              <a:rPr lang="zh-CN" altLang="en-US" sz="2800">
                <a:solidFill>
                  <a:srgbClr val="FF0000"/>
                </a:solidFill>
                <a:latin typeface="Times New Roman" panose="02020603050405020304" pitchFamily="18" charset="0"/>
              </a:rPr>
              <a:t>　</a:t>
            </a:r>
            <a:endParaRPr lang="zh-CN" altLang="en-US" sz="2800"/>
          </a:p>
        </p:txBody>
      </p:sp>
      <p:sp>
        <p:nvSpPr>
          <p:cNvPr id="6" name="矩形 5"/>
          <p:cNvSpPr>
            <a:spLocks noChangeAspect="1"/>
          </p:cNvSpPr>
          <p:nvPr/>
        </p:nvSpPr>
        <p:spPr>
          <a:xfrm>
            <a:off x="1023890" y="3605946"/>
            <a:ext cx="246574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can </a:t>
            </a:r>
            <a:r>
              <a:rPr lang="en-US" altLang="zh-CN" sz="2800" smtClean="0">
                <a:solidFill>
                  <a:srgbClr val="FF0000"/>
                </a:solidFill>
                <a:latin typeface="Times New Roman" panose="02020603050405020304" pitchFamily="18" charset="0"/>
              </a:rPr>
              <a:t>          move</a:t>
            </a:r>
            <a:endParaRPr lang="zh-CN" altLang="en-US" sz="2800"/>
          </a:p>
        </p:txBody>
      </p:sp>
      <p:sp>
        <p:nvSpPr>
          <p:cNvPr id="7" name="矩形 6"/>
          <p:cNvSpPr>
            <a:spLocks noChangeAspect="1"/>
          </p:cNvSpPr>
          <p:nvPr/>
        </p:nvSpPr>
        <p:spPr>
          <a:xfrm>
            <a:off x="767036" y="4686913"/>
            <a:ext cx="3060390"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Don’t </a:t>
            </a:r>
            <a:r>
              <a:rPr lang="en-US" altLang="zh-CN" sz="2800" smtClean="0">
                <a:solidFill>
                  <a:srgbClr val="FF0000"/>
                </a:solidFill>
                <a:latin typeface="Times New Roman" panose="02020603050405020304" pitchFamily="18" charset="0"/>
              </a:rPr>
              <a:t>            add</a:t>
            </a:r>
            <a:r>
              <a:rPr lang="zh-CN" altLang="en-US" sz="2800">
                <a:solidFill>
                  <a:srgbClr val="FF0000"/>
                </a:solidFill>
                <a:latin typeface="Times New Roman" panose="02020603050405020304" pitchFamily="18" charset="0"/>
              </a:rPr>
              <a:t>　</a:t>
            </a:r>
            <a:endParaRPr lang="zh-CN" altLang="en-US" sz="2800"/>
          </a:p>
        </p:txBody>
      </p:sp>
      <p:sp>
        <p:nvSpPr>
          <p:cNvPr id="8" name="矩形 7"/>
          <p:cNvSpPr>
            <a:spLocks noChangeAspect="1"/>
          </p:cNvSpPr>
          <p:nvPr/>
        </p:nvSpPr>
        <p:spPr>
          <a:xfrm>
            <a:off x="714181" y="5792719"/>
            <a:ext cx="62388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Do</a:t>
            </a:r>
            <a:endParaRPr lang="zh-CN" altLang="en-US" sz="2800"/>
          </a:p>
        </p:txBody>
      </p:sp>
      <p:sp>
        <p:nvSpPr>
          <p:cNvPr id="9" name="矩形 8"/>
          <p:cNvSpPr>
            <a:spLocks noChangeAspect="1"/>
          </p:cNvSpPr>
          <p:nvPr/>
        </p:nvSpPr>
        <p:spPr>
          <a:xfrm>
            <a:off x="2752726" y="5804685"/>
            <a:ext cx="212750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have </a:t>
            </a:r>
            <a:r>
              <a:rPr lang="en-US" altLang="zh-CN" sz="2800" smtClean="0">
                <a:solidFill>
                  <a:srgbClr val="FF0000"/>
                </a:solidFill>
                <a:latin typeface="Times New Roman" panose="02020603050405020304" pitchFamily="18" charset="0"/>
              </a:rPr>
              <a:t>          to</a:t>
            </a:r>
            <a:endParaRPr lang="zh-CN" altLang="en-US" sz="2800"/>
          </a:p>
        </p:txBody>
      </p:sp>
    </p:spTree>
    <p:extLst>
      <p:ext uri="{BB962C8B-B14F-4D97-AF65-F5344CB8AC3E}">
        <p14:creationId xmlns:p14="http://schemas.microsoft.com/office/powerpoint/2010/main" val="571785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randombar(horizontal)">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randombar(horizontal)">
                                      <p:cBhvr>
                                        <p:cTn id="30" dur="500"/>
                                        <p:tgtEl>
                                          <p:spTgt spid="8"/>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randombar(horizontal)">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1623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四、补全对话</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阅读下面的对话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根据上下文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选择恰当的选项补全对话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使句意完整、符合逻辑。</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其中有两项为多余选项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(Mum is going to have a party at home, but there are lots of chores to do.She’s worried about them.)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Mum:Hello, Scott.I have many chores to do today.</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Scott:Sure!What do you want me to do?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Mum:I’m going to have a party at home.Could you please help me clean the living room?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30000"/>
              </a:lnSpc>
              <a:spcAft>
                <a:spcPts val="0"/>
              </a:spcAft>
              <a:tabLst>
                <a:tab pos="1188085" algn="l"/>
                <a:tab pos="2163445" algn="l"/>
                <a:tab pos="3142615" algn="l"/>
                <a:tab pos="4190365" algn="l"/>
              </a:tabLst>
            </a:pP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306506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37385"/>
            <a:ext cx="11430000" cy="5086136"/>
          </a:xfrm>
          <a:prstGeom prst="rect">
            <a:avLst/>
          </a:prstGeom>
        </p:spPr>
        <p:txBody>
          <a:bodyPr>
            <a:spAutoFit/>
          </a:bodyPr>
          <a:lstStyle/>
          <a:p>
            <a:pPr indent="720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Scott: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Mum:Oh, I also want to move the table away.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Scott: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Mum:I want to put it next to the window.</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Scott: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Mum:Could you please feed the cat?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Scott:Sure.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Mum:</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Scott:Not at all.</a:t>
            </a:r>
            <a:endParaRPr lang="zh-CN" altLang="en-US" sz="2800"/>
          </a:p>
        </p:txBody>
      </p:sp>
    </p:spTree>
    <p:extLst>
      <p:ext uri="{BB962C8B-B14F-4D97-AF65-F5344CB8AC3E}">
        <p14:creationId xmlns:p14="http://schemas.microsoft.com/office/powerpoint/2010/main" val="27872009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91390"/>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A.Anything else?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B.No problem.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C.They won’t be happy if they see the mess.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D.Thanks a lot.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E.Where do you want to put it?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F.Could you please take the dog for a walk?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G.Could you please help me with them?</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044523"/>
            <a:ext cx="1893467"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4</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CABC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74633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496</TotalTime>
  <Words>736</Words>
  <Application>Microsoft Office PowerPoint</Application>
  <PresentationFormat>宽屏</PresentationFormat>
  <Paragraphs>127</Paragraphs>
  <Slides>17</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17</vt:i4>
      </vt:variant>
    </vt:vector>
  </HeadingPairs>
  <TitlesOfParts>
    <vt:vector size="29"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69</cp:revision>
  <dcterms:created xsi:type="dcterms:W3CDTF">2021-07-19T03:09:34Z</dcterms:created>
  <dcterms:modified xsi:type="dcterms:W3CDTF">2025-09-15T06:03:57Z</dcterms:modified>
</cp:coreProperties>
</file>